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1" r:id="rId6"/>
    <p:sldId id="285" r:id="rId7"/>
    <p:sldId id="286" r:id="rId8"/>
    <p:sldId id="287" r:id="rId9"/>
    <p:sldId id="301" r:id="rId10"/>
    <p:sldId id="289" r:id="rId11"/>
    <p:sldId id="290" r:id="rId12"/>
    <p:sldId id="291" r:id="rId13"/>
    <p:sldId id="292" r:id="rId14"/>
    <p:sldId id="293" r:id="rId15"/>
    <p:sldId id="298" r:id="rId16"/>
    <p:sldId id="302" r:id="rId17"/>
    <p:sldId id="299" r:id="rId18"/>
    <p:sldId id="300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000"/>
    <a:srgbClr val="0E1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085" autoAdjust="0"/>
    <p:restoredTop sz="74586"/>
  </p:normalViewPr>
  <p:slideViewPr>
    <p:cSldViewPr snapToGrid="0">
      <p:cViewPr>
        <p:scale>
          <a:sx n="100" d="100"/>
          <a:sy n="100" d="100"/>
        </p:scale>
        <p:origin x="74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50FC8-73D0-F946-AD30-C32E2394B250}" type="datetimeFigureOut">
              <a:rPr lang="en-US" smtClean="0"/>
              <a:t>4/2/17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23FB4E-2C1D-F840-BDCE-BD372EA9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io/en-us/graph-explorer" TargetMode="External"/><Relationship Id="rId4" Type="http://schemas.openxmlformats.org/officeDocument/2006/relationships/hyperlink" Target="https://graph.microsoft.com/v1.0/me" TargetMode="External"/><Relationship Id="rId5" Type="http://schemas.openxmlformats.org/officeDocument/2006/relationships/hyperlink" Target="https://graph.microsoft.com/v1.0/me/messages" TargetMode="External"/><Relationship Id="rId6" Type="http://schemas.openxmlformats.org/officeDocument/2006/relationships/hyperlink" Target="https://graph.microsoft.com/v1.0/me/contacts" TargetMode="External"/><Relationship Id="rId7" Type="http://schemas.openxmlformats.org/officeDocument/2006/relationships/hyperlink" Target="https://graph.microsoft.com/v1.0/me/drive/root/children" TargetMode="External"/><Relationship Id="rId8" Type="http://schemas.openxmlformats.org/officeDocument/2006/relationships/hyperlink" Target="https://graph.microsoft.com/v1.0/me/events" TargetMode="External"/><Relationship Id="rId9" Type="http://schemas.openxmlformats.org/officeDocument/2006/relationships/hyperlink" Target="https://www.getpostman.com/oauth2/callback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1 - Microsoft Graph Explorer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Navigate to </a:t>
            </a:r>
            <a:r>
              <a:rPr lang="en" sz="1400" u="sng" dirty="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https://graph.microsoft.io/en-us/graph-explorer</a:t>
            </a:r>
            <a:r>
              <a:rPr lang="en" dirty="0"/>
              <a:t> in private mode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Login with test account… explain why it won’t work and use a higher </a:t>
            </a:r>
            <a:r>
              <a:rPr lang="en" dirty="0" err="1"/>
              <a:t>priv</a:t>
            </a:r>
            <a:r>
              <a:rPr lang="en" dirty="0"/>
              <a:t> account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Get data…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https://graph.microsoft.com/v1.0/me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5"/>
              </a:rPr>
              <a:t>https://graph.microsoft.com/v1.0/me/messages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6"/>
              </a:rPr>
              <a:t>https://graph.microsoft.com/v1.0/me/contacts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7"/>
              </a:rPr>
              <a:t>https://graph.microsoft.com/v1.0/me/drive/root/children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u="sng" dirty="0">
                <a:solidFill>
                  <a:schemeClr val="hlink"/>
                </a:solidFill>
                <a:hlinkClick r:id="rId8"/>
              </a:rPr>
              <a:t>https://graph.microsoft.com/v1.0/me/events</a:t>
            </a:r>
            <a:r>
              <a:rPr lang="en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2 - Postman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Go to AAD &amp; create a new app for postman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Callback URL = </a:t>
            </a:r>
            <a:r>
              <a:rPr lang="en" u="sng" dirty="0">
                <a:solidFill>
                  <a:schemeClr val="hlink"/>
                </a:solidFill>
                <a:hlinkClick r:id="rId9"/>
              </a:rPr>
              <a:t>https://www.getpostman.com/oauth2/callback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Get client ID &amp; secret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Grant access to graph &amp; do some read permissions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Go back to Postman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Setup </a:t>
            </a:r>
            <a:r>
              <a:rPr lang="en" dirty="0" err="1"/>
              <a:t>auth</a:t>
            </a:r>
            <a:r>
              <a:rPr lang="en" dirty="0"/>
              <a:t> token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New tab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Click AUTHORIZATION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Pick OAUTH2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Token Name - show existing setup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Explain </a:t>
            </a:r>
            <a:r>
              <a:rPr lang="en" dirty="0" err="1"/>
              <a:t>auth</a:t>
            </a:r>
            <a:r>
              <a:rPr lang="en" dirty="0"/>
              <a:t> URL &amp; token URL come from endpoints in AAD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Grant Type = </a:t>
            </a:r>
            <a:r>
              <a:rPr lang="en" dirty="0" err="1"/>
              <a:t>Auth</a:t>
            </a:r>
            <a:r>
              <a:rPr lang="en" dirty="0"/>
              <a:t> Code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Show same requests as above</a:t>
            </a:r>
          </a:p>
        </p:txBody>
      </p:sp>
    </p:spTree>
    <p:extLst>
      <p:ext uri="{BB962C8B-B14F-4D97-AF65-F5344CB8AC3E}">
        <p14:creationId xmlns:p14="http://schemas.microsoft.com/office/powerpoint/2010/main" val="50314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60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7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19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86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818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1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1354" y="2343387"/>
            <a:ext cx="9144000" cy="1808022"/>
          </a:xfrm>
        </p:spPr>
        <p:txBody>
          <a:bodyPr anchor="b"/>
          <a:lstStyle>
            <a:lvl1pPr algn="r">
              <a:defRPr sz="6000" b="1">
                <a:latin typeface="Fira Sans" charset="0"/>
                <a:ea typeface="Fira Sans" charset="0"/>
                <a:cs typeface="Fira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354" y="4257131"/>
            <a:ext cx="9144000" cy="56052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rgbClr val="D96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-655505"/>
            <a:ext cx="5307198" cy="7813402"/>
          </a:xfrm>
          <a:prstGeom prst="rect">
            <a:avLst/>
          </a:prstGeom>
          <a:blipFill dpi="0" rotWithShape="1">
            <a:blip r:embed="rId2" cstate="print">
              <a:alphaModFix amt="1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42379" t="-37479" r="-81208" b="-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8" y="246206"/>
            <a:ext cx="11484141" cy="890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58" y="1844675"/>
            <a:ext cx="5594516" cy="4344988"/>
          </a:xfrm>
        </p:spPr>
        <p:txBody>
          <a:bodyPr t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844675"/>
            <a:ext cx="5714999" cy="4344988"/>
          </a:xfrm>
        </p:spPr>
        <p:txBody>
          <a:bodyPr t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0"/>
          </p:nvPr>
        </p:nvSpPr>
        <p:spPr>
          <a:xfrm>
            <a:off x="403058" y="1345821"/>
            <a:ext cx="5594518" cy="498854"/>
          </a:xfrm>
          <a:solidFill>
            <a:srgbClr val="D96000"/>
          </a:solidFill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smtClean="0">
                <a:solidFill>
                  <a:schemeClr val="bg1"/>
                </a:solidFill>
              </a:rPr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72198" y="1345821"/>
            <a:ext cx="5714999" cy="498854"/>
          </a:xfrm>
          <a:solidFill>
            <a:srgbClr val="0E1F43"/>
          </a:solidFill>
        </p:spPr>
        <p:txBody>
          <a:bodyPr/>
          <a:lstStyle>
            <a:lvl1pPr marL="0" indent="0" algn="ctr"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smtClean="0">
                <a:solidFill>
                  <a:schemeClr val="bg1"/>
                </a:solidFill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828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58" y="246206"/>
            <a:ext cx="11484141" cy="8909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60" y="1262063"/>
            <a:ext cx="5594516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060" y="1915446"/>
            <a:ext cx="5594516" cy="4228612"/>
          </a:xfrm>
        </p:spPr>
        <p:txBody>
          <a:bodyPr t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262063"/>
            <a:ext cx="5714999" cy="6533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15446"/>
            <a:ext cx="5714999" cy="4228612"/>
          </a:xfrm>
        </p:spPr>
        <p:txBody>
          <a:bodyPr t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1" name="Rectangle 10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4172564"/>
              </p:ext>
            </p:extLst>
          </p:nvPr>
        </p:nvGraphicFramePr>
        <p:xfrm>
          <a:off x="1132850" y="1634066"/>
          <a:ext cx="3790950" cy="45571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90950"/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mnes" panose="02000506040000020004" pitchFamily="2" charset="0"/>
                        </a:rPr>
                        <a:t>Points</a:t>
                      </a: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mnes" panose="02000506040000020004" pitchFamily="2" charset="0"/>
                        </a:rPr>
                        <a:t>Lorem Ipsum</a:t>
                      </a: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88263231"/>
              </p:ext>
            </p:extLst>
          </p:nvPr>
        </p:nvGraphicFramePr>
        <p:xfrm>
          <a:off x="5107950" y="1634066"/>
          <a:ext cx="2692400" cy="4557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400"/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mnes" panose="02000506040000020004" pitchFamily="2" charset="0"/>
                        </a:rPr>
                        <a:t>Column 1</a:t>
                      </a: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26788051"/>
              </p:ext>
            </p:extLst>
          </p:nvPr>
        </p:nvGraphicFramePr>
        <p:xfrm>
          <a:off x="7800350" y="1634066"/>
          <a:ext cx="2692400" cy="45571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92400"/>
              </a:tblGrid>
              <a:tr h="56964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Omnes" panose="02000506040000020004" pitchFamily="2" charset="0"/>
                        </a:rPr>
                        <a:t>Column 2</a:t>
                      </a:r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  <a:tr h="56964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Omnes" panose="02000506040000020004" pitchFamily="2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2334911"/>
            <a:ext cx="336697" cy="3366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2307606"/>
            <a:ext cx="343783" cy="3437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68" y="2884205"/>
            <a:ext cx="343783" cy="3437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1" y="3470863"/>
            <a:ext cx="343783" cy="3437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2884205"/>
            <a:ext cx="336697" cy="336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4" y="4038198"/>
            <a:ext cx="343783" cy="3437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13" y="4582749"/>
            <a:ext cx="336697" cy="3366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02" y="4582749"/>
            <a:ext cx="343783" cy="3437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0" y="5191576"/>
            <a:ext cx="336697" cy="3366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74" y="5191576"/>
            <a:ext cx="343783" cy="34378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59" y="5748349"/>
            <a:ext cx="343783" cy="3437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01" y="5780103"/>
            <a:ext cx="336697" cy="3366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80" y="3439214"/>
            <a:ext cx="336697" cy="3366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47" y="4048041"/>
            <a:ext cx="336697" cy="33669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22430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6" y="3947096"/>
            <a:ext cx="11481093" cy="2682303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6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8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F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4206" y="1379424"/>
            <a:ext cx="11481093" cy="5249975"/>
          </a:xfrm>
        </p:spPr>
        <p:txBody>
          <a:bodyPr lIns="182880" tIns="91440" rIns="182880" bIns="18288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1pPr>
            <a:lvl2pPr marL="4572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3pPr>
            <a:lvl4pPr marL="13716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4pPr>
            <a:lvl5pPr marL="1828800" indent="0">
              <a:buNone/>
              <a:defRPr sz="1800">
                <a:solidFill>
                  <a:schemeClr val="bg2"/>
                </a:solidFill>
                <a:latin typeface="Courier New" charset="0"/>
                <a:ea typeface="Courier New" charset="0"/>
                <a:cs typeface="Courier New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02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9" name="Rectangle 8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732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8" name="Rectangle 7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575265" y="1488175"/>
            <a:ext cx="3889375" cy="1992313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575265" y="3778245"/>
            <a:ext cx="3889375" cy="1992313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627063" y="2047875"/>
            <a:ext cx="667385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6" name="Rectangle 1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627063" y="1499741"/>
            <a:ext cx="6673850" cy="53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1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" t="15078" r="-335" b="41595"/>
          <a:stretch/>
        </p:blipFill>
        <p:spPr>
          <a:xfrm>
            <a:off x="0" y="1190418"/>
            <a:ext cx="12228242" cy="39547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73707" y="5197430"/>
            <a:ext cx="10444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Omnes" panose="02000506040000020004" pitchFamily="2" charset="0"/>
              </a:rPr>
              <a:t>Lorem ipsum dolor sit </a:t>
            </a:r>
            <a:r>
              <a:rPr lang="en-US" sz="1600" dirty="0" err="1">
                <a:latin typeface="Omnes" panose="02000506040000020004" pitchFamily="2" charset="0"/>
              </a:rPr>
              <a:t>amet</a:t>
            </a:r>
            <a:r>
              <a:rPr lang="en-US" sz="1600" dirty="0">
                <a:latin typeface="Omnes" panose="02000506040000020004" pitchFamily="2" charset="0"/>
              </a:rPr>
              <a:t>, </a:t>
            </a:r>
            <a:r>
              <a:rPr lang="en-US" sz="1600" dirty="0" err="1">
                <a:latin typeface="Omnes" panose="02000506040000020004" pitchFamily="2" charset="0"/>
              </a:rPr>
              <a:t>consectetur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adipiscing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elit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Donec</a:t>
            </a:r>
            <a:r>
              <a:rPr lang="en-US" sz="1600" dirty="0">
                <a:latin typeface="Omnes" panose="02000506040000020004" pitchFamily="2" charset="0"/>
              </a:rPr>
              <a:t> ac </a:t>
            </a:r>
            <a:r>
              <a:rPr lang="en-US" sz="1600" dirty="0" err="1">
                <a:latin typeface="Omnes" panose="02000506040000020004" pitchFamily="2" charset="0"/>
              </a:rPr>
              <a:t>sapien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sed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risus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vestibulum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facilisis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eget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sed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augue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Curabitur</a:t>
            </a:r>
            <a:r>
              <a:rPr lang="en-US" sz="1600" dirty="0">
                <a:latin typeface="Omnes" panose="02000506040000020004" pitchFamily="2" charset="0"/>
              </a:rPr>
              <a:t> cursus </a:t>
            </a:r>
            <a:r>
              <a:rPr lang="en-US" sz="1600" dirty="0" err="1">
                <a:latin typeface="Omnes" panose="02000506040000020004" pitchFamily="2" charset="0"/>
              </a:rPr>
              <a:t>nisl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neque</a:t>
            </a:r>
            <a:r>
              <a:rPr lang="en-US" sz="1600" dirty="0">
                <a:latin typeface="Omnes" panose="02000506040000020004" pitchFamily="2" charset="0"/>
              </a:rPr>
              <a:t>, et </a:t>
            </a:r>
            <a:r>
              <a:rPr lang="en-US" sz="1600" dirty="0" err="1">
                <a:latin typeface="Omnes" panose="02000506040000020004" pitchFamily="2" charset="0"/>
              </a:rPr>
              <a:t>consectetur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justo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ultricies</a:t>
            </a:r>
            <a:r>
              <a:rPr lang="en-US" sz="1600" dirty="0">
                <a:latin typeface="Omnes" panose="02000506040000020004" pitchFamily="2" charset="0"/>
              </a:rPr>
              <a:t> a. </a:t>
            </a:r>
            <a:r>
              <a:rPr lang="en-US" sz="1600" dirty="0" err="1">
                <a:latin typeface="Omnes" panose="02000506040000020004" pitchFamily="2" charset="0"/>
              </a:rPr>
              <a:t>Praesent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luctus</a:t>
            </a:r>
            <a:r>
              <a:rPr lang="en-US" sz="1600" dirty="0">
                <a:latin typeface="Omnes" panose="02000506040000020004" pitchFamily="2" charset="0"/>
              </a:rPr>
              <a:t> ex ac </a:t>
            </a:r>
            <a:r>
              <a:rPr lang="en-US" sz="1600" dirty="0" err="1">
                <a:latin typeface="Omnes" panose="02000506040000020004" pitchFamily="2" charset="0"/>
              </a:rPr>
              <a:t>tortor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varius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eleifend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  <a:r>
              <a:rPr lang="en-US" sz="1600" dirty="0" err="1">
                <a:latin typeface="Omnes" panose="02000506040000020004" pitchFamily="2" charset="0"/>
              </a:rPr>
              <a:t>Donec</a:t>
            </a:r>
            <a:r>
              <a:rPr lang="en-US" sz="1600" dirty="0">
                <a:latin typeface="Omnes" panose="02000506040000020004" pitchFamily="2" charset="0"/>
              </a:rPr>
              <a:t> ac </a:t>
            </a:r>
            <a:r>
              <a:rPr lang="en-US" sz="1600" dirty="0" err="1">
                <a:latin typeface="Omnes" panose="02000506040000020004" pitchFamily="2" charset="0"/>
              </a:rPr>
              <a:t>metus</a:t>
            </a:r>
            <a:r>
              <a:rPr lang="en-US" sz="1600" dirty="0">
                <a:latin typeface="Omnes" panose="02000506040000020004" pitchFamily="2" charset="0"/>
              </a:rPr>
              <a:t> in </a:t>
            </a:r>
            <a:r>
              <a:rPr lang="en-US" sz="1600" dirty="0" err="1">
                <a:latin typeface="Omnes" panose="02000506040000020004" pitchFamily="2" charset="0"/>
              </a:rPr>
              <a:t>nisl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vehicula</a:t>
            </a:r>
            <a:r>
              <a:rPr lang="en-US" sz="1600" dirty="0">
                <a:latin typeface="Omnes" panose="02000506040000020004" pitchFamily="2" charset="0"/>
              </a:rPr>
              <a:t> dictum. </a:t>
            </a:r>
            <a:r>
              <a:rPr lang="en-US" sz="1600" dirty="0" err="1">
                <a:latin typeface="Omnes" panose="02000506040000020004" pitchFamily="2" charset="0"/>
              </a:rPr>
              <a:t>Vivamus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ultricies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vestibulum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sem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vel</a:t>
            </a:r>
            <a:r>
              <a:rPr lang="en-US" sz="1600" dirty="0">
                <a:latin typeface="Omnes" panose="02000506040000020004" pitchFamily="2" charset="0"/>
              </a:rPr>
              <a:t> </a:t>
            </a:r>
            <a:r>
              <a:rPr lang="en-US" sz="1600" dirty="0" err="1">
                <a:latin typeface="Omnes" panose="02000506040000020004" pitchFamily="2" charset="0"/>
              </a:rPr>
              <a:t>sodales</a:t>
            </a:r>
            <a:r>
              <a:rPr lang="en-US" sz="1600" dirty="0">
                <a:latin typeface="Omnes" panose="02000506040000020004" pitchFamily="2" charset="0"/>
              </a:rPr>
              <a:t>.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6" name="Rectangle 5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3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813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4932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8" name="Rectangle 7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2" name="Rectangle 11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5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dden Not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207" y="1429840"/>
            <a:ext cx="11481092" cy="4932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41" name="Shape 41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600" cy="2280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354000" y="3793600"/>
            <a:ext cx="5393600" cy="179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517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3354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15600" y="1673700"/>
            <a:ext cx="11360800" cy="2520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480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Speaker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308600" y="2808262"/>
            <a:ext cx="6387531" cy="3553727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sz="1800" smtClean="0"/>
              <a:t>Click to edit Master text styles</a:t>
            </a:r>
          </a:p>
          <a:p>
            <a:pPr marL="0" lvl="1" indent="0" algn="just">
              <a:lnSpc>
                <a:spcPct val="150000"/>
              </a:lnSpc>
              <a:buNone/>
            </a:pPr>
            <a:r>
              <a:rPr lang="en-US" sz="1800" smtClean="0"/>
              <a:t>Second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308600" y="1737248"/>
            <a:ext cx="6387531" cy="962358"/>
            <a:chOff x="5471416" y="2103901"/>
            <a:chExt cx="6142830" cy="962358"/>
          </a:xfrm>
        </p:grpSpPr>
        <p:sp>
          <p:nvSpPr>
            <p:cNvPr id="17" name="Rectangle 16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67413" y="1736725"/>
            <a:ext cx="5454650" cy="585788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1" hasCustomPrompt="1"/>
          </p:nvPr>
        </p:nvSpPr>
        <p:spPr>
          <a:xfrm>
            <a:off x="5967413" y="2322513"/>
            <a:ext cx="5454650" cy="377825"/>
          </a:xfrm>
        </p:spPr>
        <p:txBody>
          <a:bodyPr anchor="b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twitter_handle</a:t>
            </a:r>
            <a:r>
              <a:rPr lang="en-US" dirty="0" smtClean="0"/>
              <a:t> | </a:t>
            </a:r>
            <a:r>
              <a:rPr lang="en-US" dirty="0" err="1" smtClean="0"/>
              <a:t>website_url</a:t>
            </a:r>
            <a:endParaRPr lang="en-US" dirty="0"/>
          </a:p>
        </p:txBody>
      </p:sp>
      <p:sp>
        <p:nvSpPr>
          <p:cNvPr id="24" name="Picture Placeholder 23"/>
          <p:cNvSpPr>
            <a:spLocks noGrp="1" noChangeAspect="1"/>
          </p:cNvSpPr>
          <p:nvPr>
            <p:ph type="pic" sz="quarter" idx="12"/>
          </p:nvPr>
        </p:nvSpPr>
        <p:spPr>
          <a:xfrm>
            <a:off x="758953" y="1435609"/>
            <a:ext cx="4275580" cy="4317493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Speaker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7" name="Rectangle 6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1" name="Rectangle 10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Placeholder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3" y="1436426"/>
            <a:ext cx="4172804" cy="4172804"/>
          </a:xfrm>
          <a:prstGeom prst="ellipse">
            <a:avLst/>
          </a:prstGeom>
          <a:ln>
            <a:noFill/>
          </a:ln>
        </p:spPr>
      </p:pic>
      <p:sp>
        <p:nvSpPr>
          <p:cNvPr id="19" name="Content Placeholder 3"/>
          <p:cNvSpPr>
            <a:spLocks noGrp="1"/>
          </p:cNvSpPr>
          <p:nvPr>
            <p:ph sz="half" idx="12"/>
          </p:nvPr>
        </p:nvSpPr>
        <p:spPr>
          <a:xfrm>
            <a:off x="5321300" y="2765956"/>
            <a:ext cx="6603999" cy="3677985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000" smtClean="0"/>
              <a:t>Click to edit Master text styles</a:t>
            </a:r>
          </a:p>
          <a:p>
            <a:pPr lvl="1" algn="just">
              <a:lnSpc>
                <a:spcPct val="150000"/>
              </a:lnSpc>
            </a:pPr>
            <a:r>
              <a:rPr lang="en-US" sz="2000" smtClean="0"/>
              <a:t>Second level</a:t>
            </a:r>
          </a:p>
          <a:p>
            <a:pPr lvl="2" algn="just">
              <a:lnSpc>
                <a:spcPct val="150000"/>
              </a:lnSpc>
            </a:pPr>
            <a:r>
              <a:rPr lang="en-US" sz="2000" smtClean="0"/>
              <a:t>Third level</a:t>
            </a:r>
          </a:p>
          <a:p>
            <a:pPr lvl="3" algn="just">
              <a:lnSpc>
                <a:spcPct val="150000"/>
              </a:lnSpc>
            </a:pPr>
            <a:r>
              <a:rPr lang="en-US" sz="2000" smtClean="0"/>
              <a:t>Fourth level</a:t>
            </a:r>
          </a:p>
          <a:p>
            <a:pPr lvl="4" algn="just">
              <a:lnSpc>
                <a:spcPct val="150000"/>
              </a:lnSpc>
            </a:pPr>
            <a:r>
              <a:rPr lang="en-US" sz="2000" smtClean="0"/>
              <a:t>Fifth level</a:t>
            </a:r>
            <a:endParaRPr lang="en-US" sz="1600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321300" y="1694942"/>
            <a:ext cx="6603999" cy="1071015"/>
            <a:chOff x="5471416" y="2103901"/>
            <a:chExt cx="6142830" cy="1071015"/>
          </a:xfrm>
        </p:grpSpPr>
        <p:sp>
          <p:nvSpPr>
            <p:cNvPr id="21" name="Rectangle 20"/>
            <p:cNvSpPr/>
            <p:nvPr/>
          </p:nvSpPr>
          <p:spPr>
            <a:xfrm>
              <a:off x="5471416" y="2103901"/>
              <a:ext cx="6142830" cy="962357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18412" y="2103902"/>
              <a:ext cx="5895834" cy="962357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885707" y="2103902"/>
              <a:ext cx="5453733" cy="1071014"/>
              <a:chOff x="6851176" y="1777621"/>
              <a:chExt cx="5453733" cy="1071014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6851176" y="1777621"/>
                <a:ext cx="45447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Omnes" panose="02000506040000020004" pitchFamily="2" charset="0"/>
                  </a:rPr>
                  <a:t>Andrew </a:t>
                </a:r>
                <a:r>
                  <a:rPr lang="en-US" sz="3200" dirty="0" smtClean="0">
                    <a:solidFill>
                      <a:schemeClr val="bg1"/>
                    </a:solidFill>
                    <a:latin typeface="Omnes" panose="02000506040000020004" pitchFamily="2" charset="0"/>
                  </a:rPr>
                  <a:t>Connell</a:t>
                </a:r>
                <a:endParaRPr lang="en-US" sz="3200" dirty="0">
                  <a:solidFill>
                    <a:schemeClr val="bg1"/>
                  </a:solidFill>
                  <a:latin typeface="Omnes" panose="02000506040000020004" pitchFamily="2" charset="0"/>
                </a:endParaRPr>
              </a:p>
            </p:txBody>
          </p:sp>
          <p:sp>
            <p:nvSpPr>
              <p:cNvPr id="26" name="Text Placeholder 5"/>
              <p:cNvSpPr txBox="1">
                <a:spLocks/>
              </p:cNvSpPr>
              <p:nvPr/>
            </p:nvSpPr>
            <p:spPr>
              <a:xfrm>
                <a:off x="6851176" y="2362396"/>
                <a:ext cx="5453733" cy="48623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  <a:latin typeface="Omnes" panose="02000506040000020004" pitchFamily="2" charset="0"/>
                  </a:rPr>
                  <a:t>@</a:t>
                </a:r>
                <a:r>
                  <a:rPr lang="en-US" sz="2000" dirty="0" err="1" smtClean="0">
                    <a:solidFill>
                      <a:schemeClr val="bg1"/>
                    </a:solidFill>
                    <a:latin typeface="Omnes" panose="02000506040000020004" pitchFamily="2" charset="0"/>
                  </a:rPr>
                  <a:t>andrewconnell</a:t>
                </a:r>
                <a:r>
                  <a:rPr lang="en-US" sz="2000" dirty="0" smtClean="0">
                    <a:solidFill>
                      <a:schemeClr val="bg1"/>
                    </a:solidFill>
                    <a:latin typeface="Omnes" panose="02000506040000020004" pitchFamily="2" charset="0"/>
                  </a:rPr>
                  <a:t> | www.andrewconnell.com</a:t>
                </a:r>
                <a:endParaRPr lang="en-US" sz="2000" dirty="0">
                  <a:solidFill>
                    <a:schemeClr val="bg1"/>
                  </a:solidFill>
                  <a:latin typeface="Omnes" panose="02000506040000020004" pitchFamily="2" charset="0"/>
                </a:endParaRPr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650" y="3988436"/>
            <a:ext cx="1701317" cy="17013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483" y="3014277"/>
            <a:ext cx="1382856" cy="55793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547586"/>
            <a:ext cx="8676280" cy="1714500"/>
          </a:xfrm>
          <a:custGeom>
            <a:avLst/>
            <a:gdLst>
              <a:gd name="connsiteX0" fmla="*/ 0 w 7658100"/>
              <a:gd name="connsiteY0" fmla="*/ 0 h 1714500"/>
              <a:gd name="connsiteX1" fmla="*/ 7658100 w 7658100"/>
              <a:gd name="connsiteY1" fmla="*/ 0 h 1714500"/>
              <a:gd name="connsiteX2" fmla="*/ 7658100 w 7658100"/>
              <a:gd name="connsiteY2" fmla="*/ 1714500 h 1714500"/>
              <a:gd name="connsiteX3" fmla="*/ 0 w 7658100"/>
              <a:gd name="connsiteY3" fmla="*/ 1714500 h 1714500"/>
              <a:gd name="connsiteX4" fmla="*/ 0 w 7658100"/>
              <a:gd name="connsiteY4" fmla="*/ 0 h 1714500"/>
              <a:gd name="connsiteX0" fmla="*/ 0 w 8553450"/>
              <a:gd name="connsiteY0" fmla="*/ 0 h 1714500"/>
              <a:gd name="connsiteX1" fmla="*/ 8553450 w 8553450"/>
              <a:gd name="connsiteY1" fmla="*/ 0 h 1714500"/>
              <a:gd name="connsiteX2" fmla="*/ 7658100 w 8553450"/>
              <a:gd name="connsiteY2" fmla="*/ 1714500 h 1714500"/>
              <a:gd name="connsiteX3" fmla="*/ 0 w 8553450"/>
              <a:gd name="connsiteY3" fmla="*/ 1714500 h 1714500"/>
              <a:gd name="connsiteX4" fmla="*/ 0 w 8553450"/>
              <a:gd name="connsiteY4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3450" h="1714500">
                <a:moveTo>
                  <a:pt x="0" y="0"/>
                </a:moveTo>
                <a:lnTo>
                  <a:pt x="8553450" y="0"/>
                </a:lnTo>
                <a:lnTo>
                  <a:pt x="765810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solidFill>
            <a:srgbClr val="0E1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3452150"/>
            <a:ext cx="8553450" cy="1714500"/>
            <a:chOff x="0" y="2724150"/>
            <a:chExt cx="8553450" cy="1714500"/>
          </a:xfrm>
          <a:solidFill>
            <a:srgbClr val="D96000"/>
          </a:solidFill>
        </p:grpSpPr>
        <p:sp>
          <p:nvSpPr>
            <p:cNvPr id="8" name="Rectangle 5"/>
            <p:cNvSpPr/>
            <p:nvPr/>
          </p:nvSpPr>
          <p:spPr>
            <a:xfrm>
              <a:off x="0" y="2724150"/>
              <a:ext cx="8553450" cy="1714500"/>
            </a:xfrm>
            <a:custGeom>
              <a:avLst/>
              <a:gdLst>
                <a:gd name="connsiteX0" fmla="*/ 0 w 7658100"/>
                <a:gd name="connsiteY0" fmla="*/ 0 h 1714500"/>
                <a:gd name="connsiteX1" fmla="*/ 7658100 w 7658100"/>
                <a:gd name="connsiteY1" fmla="*/ 0 h 1714500"/>
                <a:gd name="connsiteX2" fmla="*/ 7658100 w 7658100"/>
                <a:gd name="connsiteY2" fmla="*/ 1714500 h 1714500"/>
                <a:gd name="connsiteX3" fmla="*/ 0 w 7658100"/>
                <a:gd name="connsiteY3" fmla="*/ 1714500 h 1714500"/>
                <a:gd name="connsiteX4" fmla="*/ 0 w 7658100"/>
                <a:gd name="connsiteY4" fmla="*/ 0 h 1714500"/>
                <a:gd name="connsiteX0" fmla="*/ 0 w 8553450"/>
                <a:gd name="connsiteY0" fmla="*/ 0 h 1714500"/>
                <a:gd name="connsiteX1" fmla="*/ 8553450 w 8553450"/>
                <a:gd name="connsiteY1" fmla="*/ 0 h 1714500"/>
                <a:gd name="connsiteX2" fmla="*/ 7658100 w 8553450"/>
                <a:gd name="connsiteY2" fmla="*/ 1714500 h 1714500"/>
                <a:gd name="connsiteX3" fmla="*/ 0 w 8553450"/>
                <a:gd name="connsiteY3" fmla="*/ 1714500 h 1714500"/>
                <a:gd name="connsiteX4" fmla="*/ 0 w 8553450"/>
                <a:gd name="connsiteY4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3450" h="1714500">
                  <a:moveTo>
                    <a:pt x="0" y="0"/>
                  </a:moveTo>
                  <a:lnTo>
                    <a:pt x="8553450" y="0"/>
                  </a:lnTo>
                  <a:lnTo>
                    <a:pt x="7658100" y="1714500"/>
                  </a:lnTo>
                  <a:lnTo>
                    <a:pt x="0" y="17145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243" y="3270475"/>
              <a:ext cx="7377496" cy="64633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endParaRPr 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3548063"/>
            <a:ext cx="7454900" cy="655637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457200" indent="0">
              <a:buNone/>
              <a:defRPr sz="3600">
                <a:solidFill>
                  <a:schemeClr val="bg1"/>
                </a:solidFill>
              </a:defRPr>
            </a:lvl2pPr>
            <a:lvl3pPr marL="914400" indent="0">
              <a:buNone/>
              <a:defRPr sz="3600">
                <a:solidFill>
                  <a:schemeClr val="bg1"/>
                </a:solidFill>
              </a:defRPr>
            </a:lvl3pPr>
            <a:lvl4pPr marL="1371600" indent="0">
              <a:buNone/>
              <a:defRPr sz="3600">
                <a:solidFill>
                  <a:schemeClr val="bg1"/>
                </a:solidFill>
              </a:defRPr>
            </a:lvl4pPr>
            <a:lvl5pPr marL="1828800" indent="0"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4203700"/>
            <a:ext cx="7264400" cy="8636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sz="2000" dirty="0" smtClean="0">
                <a:latin typeface="Omnes" panose="02000506040000020004" pitchFamily="2" charset="0"/>
              </a:rPr>
              <a:t>Lorem ipsum dolor sit </a:t>
            </a:r>
            <a:r>
              <a:rPr lang="en-US" sz="2000" dirty="0" err="1" smtClean="0">
                <a:latin typeface="Omnes" panose="02000506040000020004" pitchFamily="2" charset="0"/>
              </a:rPr>
              <a:t>amet</a:t>
            </a:r>
            <a:r>
              <a:rPr lang="en-US" sz="2000" dirty="0" smtClean="0">
                <a:latin typeface="Omnes" panose="02000506040000020004" pitchFamily="2" charset="0"/>
              </a:rPr>
              <a:t>, </a:t>
            </a:r>
            <a:r>
              <a:rPr lang="en-US" sz="2000" dirty="0" err="1" smtClean="0">
                <a:latin typeface="Omnes" panose="02000506040000020004" pitchFamily="2" charset="0"/>
              </a:rPr>
              <a:t>consectetur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adipiscing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elit</a:t>
            </a:r>
            <a:r>
              <a:rPr lang="en-US" sz="2000" dirty="0" smtClean="0">
                <a:latin typeface="Omnes" panose="02000506040000020004" pitchFamily="2" charset="0"/>
              </a:rPr>
              <a:t>. </a:t>
            </a:r>
            <a:r>
              <a:rPr lang="en-US" sz="2000" dirty="0" err="1" smtClean="0">
                <a:latin typeface="Omnes" panose="02000506040000020004" pitchFamily="2" charset="0"/>
              </a:rPr>
              <a:t>Donec</a:t>
            </a:r>
            <a:r>
              <a:rPr lang="en-US" sz="2000" dirty="0" smtClean="0">
                <a:latin typeface="Omnes" panose="02000506040000020004" pitchFamily="2" charset="0"/>
              </a:rPr>
              <a:t> ac </a:t>
            </a:r>
            <a:r>
              <a:rPr lang="en-US" sz="2000" dirty="0" err="1" smtClean="0">
                <a:latin typeface="Omnes" panose="02000506040000020004" pitchFamily="2" charset="0"/>
              </a:rPr>
              <a:t>sapien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sed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risus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vestibulum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facilisis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eget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sed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augue</a:t>
            </a:r>
            <a:r>
              <a:rPr lang="en-US" sz="2000" dirty="0" smtClean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27546" y="3932509"/>
            <a:ext cx="3957851" cy="60552"/>
            <a:chOff x="6141492" y="1439043"/>
            <a:chExt cx="948521" cy="60552"/>
          </a:xfrm>
        </p:grpSpPr>
        <p:sp>
          <p:nvSpPr>
            <p:cNvPr id="15" name="Rectangle 14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5863" y="1439043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1265" y="2991858"/>
            <a:ext cx="6587835" cy="86100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dirty="0" smtClean="0">
                <a:solidFill>
                  <a:srgbClr val="D96000"/>
                </a:solidFill>
              </a:defRPr>
            </a:lvl1pPr>
            <a:lvl2pPr marL="228600" indent="0">
              <a:buNone/>
              <a:defRPr lang="en-US" sz="1800" dirty="0" smtClean="0">
                <a:latin typeface="+mn-lt"/>
              </a:defRPr>
            </a:lvl2pPr>
            <a:lvl3pPr marL="685800" indent="0">
              <a:buNone/>
              <a:defRPr lang="en-US" sz="1800" dirty="0" smtClean="0">
                <a:latin typeface="+mn-lt"/>
              </a:defRPr>
            </a:lvl3pPr>
            <a:lvl4pPr marL="1143000" indent="0">
              <a:buNone/>
              <a:defRPr lang="en-US" dirty="0" smtClean="0">
                <a:latin typeface="+mn-lt"/>
              </a:defRPr>
            </a:lvl4pPr>
            <a:lvl5pPr marL="1600200" indent="0">
              <a:buNone/>
              <a:defRPr lang="en-US" dirty="0">
                <a:latin typeface="+mn-lt"/>
              </a:defRPr>
            </a:lvl5pPr>
          </a:lstStyle>
          <a:p>
            <a:pPr marL="0" lvl="0"/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81265" y="4078249"/>
            <a:ext cx="9534235" cy="163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r>
              <a:rPr lang="en-US" sz="2000" dirty="0" smtClean="0">
                <a:latin typeface="Omnes" panose="02000506040000020004" pitchFamily="2" charset="0"/>
              </a:rPr>
              <a:t>Lorem ipsum dolor sit </a:t>
            </a:r>
            <a:r>
              <a:rPr lang="en-US" sz="2000" dirty="0" err="1" smtClean="0">
                <a:latin typeface="Omnes" panose="02000506040000020004" pitchFamily="2" charset="0"/>
              </a:rPr>
              <a:t>amet</a:t>
            </a:r>
            <a:r>
              <a:rPr lang="en-US" sz="2000" dirty="0" smtClean="0">
                <a:latin typeface="Omnes" panose="02000506040000020004" pitchFamily="2" charset="0"/>
              </a:rPr>
              <a:t>, </a:t>
            </a:r>
            <a:r>
              <a:rPr lang="en-US" sz="2000" dirty="0" err="1" smtClean="0">
                <a:latin typeface="Omnes" panose="02000506040000020004" pitchFamily="2" charset="0"/>
              </a:rPr>
              <a:t>consectetur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adipiscing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elit</a:t>
            </a:r>
            <a:r>
              <a:rPr lang="en-US" sz="2000" dirty="0" smtClean="0">
                <a:latin typeface="Omnes" panose="02000506040000020004" pitchFamily="2" charset="0"/>
              </a:rPr>
              <a:t>. </a:t>
            </a:r>
            <a:r>
              <a:rPr lang="en-US" sz="2000" dirty="0" err="1" smtClean="0">
                <a:latin typeface="Omnes" panose="02000506040000020004" pitchFamily="2" charset="0"/>
              </a:rPr>
              <a:t>Donec</a:t>
            </a:r>
            <a:r>
              <a:rPr lang="en-US" sz="2000" dirty="0" smtClean="0">
                <a:latin typeface="Omnes" panose="02000506040000020004" pitchFamily="2" charset="0"/>
              </a:rPr>
              <a:t> ac </a:t>
            </a:r>
            <a:r>
              <a:rPr lang="en-US" sz="2000" dirty="0" err="1" smtClean="0">
                <a:latin typeface="Omnes" panose="02000506040000020004" pitchFamily="2" charset="0"/>
              </a:rPr>
              <a:t>sapien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sed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risus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vestibulum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facilisis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eget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sed</a:t>
            </a:r>
            <a:r>
              <a:rPr lang="en-US" sz="2000" dirty="0" smtClean="0">
                <a:latin typeface="Omnes" panose="02000506040000020004" pitchFamily="2" charset="0"/>
              </a:rPr>
              <a:t> </a:t>
            </a:r>
            <a:r>
              <a:rPr lang="en-US" sz="2000" dirty="0" err="1" smtClean="0">
                <a:latin typeface="Omnes" panose="02000506040000020004" pitchFamily="2" charset="0"/>
              </a:rPr>
              <a:t>augue</a:t>
            </a:r>
            <a:r>
              <a:rPr lang="en-US" sz="2000" dirty="0" smtClean="0">
                <a:latin typeface="Omnes" panose="02000506040000020004" pitchFamily="2" charset="0"/>
              </a:rPr>
              <a:t>. </a:t>
            </a:r>
            <a:endParaRPr lang="en-US" sz="2000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22347" y="736197"/>
            <a:ext cx="11301412" cy="5377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7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207" y="1393824"/>
            <a:ext cx="5575593" cy="4968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393824"/>
            <a:ext cx="5753099" cy="4968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27797" y="1053321"/>
            <a:ext cx="948521" cy="58158"/>
            <a:chOff x="6141492" y="1441437"/>
            <a:chExt cx="948521" cy="58158"/>
          </a:xfrm>
        </p:grpSpPr>
        <p:sp>
          <p:nvSpPr>
            <p:cNvPr id="13" name="Rectangle 12"/>
            <p:cNvSpPr/>
            <p:nvPr/>
          </p:nvSpPr>
          <p:spPr>
            <a:xfrm>
              <a:off x="6141492" y="1444585"/>
              <a:ext cx="614150" cy="55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5863" y="1441437"/>
              <a:ext cx="614150" cy="5501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10636855" y="56831"/>
            <a:ext cx="1555145" cy="996490"/>
          </a:xfrm>
          <a:prstGeom prst="rect">
            <a:avLst/>
          </a:prstGeom>
          <a:blipFill>
            <a:blip r:embed="rId2">
              <a:alphaModFix amt="60000"/>
            </a:blip>
            <a:srcRect/>
            <a:stretch>
              <a:fillRect l="-3369" t="2" r="-1961" b="-60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99087"/>
            <a:ext cx="12245008" cy="384313"/>
            <a:chOff x="0" y="6493565"/>
            <a:chExt cx="12245008" cy="384313"/>
          </a:xfrm>
        </p:grpSpPr>
        <p:sp>
          <p:nvSpPr>
            <p:cNvPr id="10" name="Rectangle 9"/>
            <p:cNvSpPr/>
            <p:nvPr/>
          </p:nvSpPr>
          <p:spPr>
            <a:xfrm>
              <a:off x="0" y="6575517"/>
              <a:ext cx="12192000" cy="282483"/>
            </a:xfrm>
            <a:prstGeom prst="rect">
              <a:avLst/>
            </a:prstGeom>
            <a:solidFill>
              <a:srgbClr val="D96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"/>
            <p:cNvSpPr/>
            <p:nvPr/>
          </p:nvSpPr>
          <p:spPr>
            <a:xfrm>
              <a:off x="10190922" y="6493565"/>
              <a:ext cx="2001078" cy="384313"/>
            </a:xfrm>
            <a:custGeom>
              <a:avLst/>
              <a:gdLst>
                <a:gd name="connsiteX0" fmla="*/ 0 w 2460778"/>
                <a:gd name="connsiteY0" fmla="*/ 0 h 371061"/>
                <a:gd name="connsiteX1" fmla="*/ 2460778 w 2460778"/>
                <a:gd name="connsiteY1" fmla="*/ 0 h 371061"/>
                <a:gd name="connsiteX2" fmla="*/ 2460778 w 2460778"/>
                <a:gd name="connsiteY2" fmla="*/ 371061 h 371061"/>
                <a:gd name="connsiteX3" fmla="*/ 0 w 2460778"/>
                <a:gd name="connsiteY3" fmla="*/ 371061 h 371061"/>
                <a:gd name="connsiteX4" fmla="*/ 0 w 2460778"/>
                <a:gd name="connsiteY4" fmla="*/ 0 h 371061"/>
                <a:gd name="connsiteX0" fmla="*/ 265043 w 2725821"/>
                <a:gd name="connsiteY0" fmla="*/ 0 h 384313"/>
                <a:gd name="connsiteX1" fmla="*/ 2725821 w 2725821"/>
                <a:gd name="connsiteY1" fmla="*/ 0 h 384313"/>
                <a:gd name="connsiteX2" fmla="*/ 2725821 w 2725821"/>
                <a:gd name="connsiteY2" fmla="*/ 371061 h 384313"/>
                <a:gd name="connsiteX3" fmla="*/ 0 w 2725821"/>
                <a:gd name="connsiteY3" fmla="*/ 384313 h 384313"/>
                <a:gd name="connsiteX4" fmla="*/ 265043 w 2725821"/>
                <a:gd name="connsiteY4" fmla="*/ 0 h 38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5821" h="384313">
                  <a:moveTo>
                    <a:pt x="265043" y="0"/>
                  </a:moveTo>
                  <a:lnTo>
                    <a:pt x="2725821" y="0"/>
                  </a:lnTo>
                  <a:lnTo>
                    <a:pt x="2725821" y="371061"/>
                  </a:lnTo>
                  <a:lnTo>
                    <a:pt x="0" y="384313"/>
                  </a:lnTo>
                  <a:lnTo>
                    <a:pt x="265043" y="0"/>
                  </a:lnTo>
                  <a:close/>
                </a:path>
              </a:pathLst>
            </a:custGeom>
            <a:solidFill>
              <a:srgbClr val="0E1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14947" y="6509256"/>
              <a:ext cx="18300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dirty="0">
                <a:solidFill>
                  <a:schemeClr val="bg1"/>
                </a:solidFill>
                <a:latin typeface="Omnes" panose="02000506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406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206" y="189006"/>
            <a:ext cx="11481093" cy="1001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4207" y="1429840"/>
            <a:ext cx="114810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3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4" r:id="rId4"/>
    <p:sldLayoutId id="2147483665" r:id="rId5"/>
    <p:sldLayoutId id="2147483666" r:id="rId6"/>
    <p:sldLayoutId id="2147483667" r:id="rId7"/>
    <p:sldLayoutId id="2147483655" r:id="rId8"/>
    <p:sldLayoutId id="2147483652" r:id="rId9"/>
    <p:sldLayoutId id="2147483653" r:id="rId10"/>
    <p:sldLayoutId id="2147483668" r:id="rId11"/>
    <p:sldLayoutId id="2147483669" r:id="rId12"/>
    <p:sldLayoutId id="2147483661" r:id="rId13"/>
    <p:sldLayoutId id="2147483662" r:id="rId14"/>
    <p:sldLayoutId id="2147483651" r:id="rId15"/>
    <p:sldLayoutId id="2147483656" r:id="rId16"/>
    <p:sldLayoutId id="2147483657" r:id="rId17"/>
    <p:sldLayoutId id="2147483660" r:id="rId18"/>
    <p:sldLayoutId id="2147483670" r:id="rId19"/>
    <p:sldLayoutId id="2147483663" r:id="rId20"/>
    <p:sldLayoutId id="2147483671" r:id="rId21"/>
    <p:sldLayoutId id="2147483672" r:id="rId22"/>
    <p:sldLayoutId id="2147483673" r:id="rId23"/>
    <p:sldLayoutId id="2147483674" r:id="rId24"/>
    <p:sldLayoutId id="214748367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Omnes" panose="02000506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D96000"/>
        </a:buClr>
        <a:buSzPct val="13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96000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mnes" panose="0200050604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raph.microsoft.io/en-us/graph-explorer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tpostman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.microsoft.io/en-us/" TargetMode="External"/><Relationship Id="rId4" Type="http://schemas.openxmlformats.org/officeDocument/2006/relationships/hyperlink" Target="https://github.com/microsoftgrap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microsoftcloudshow.com/" TargetMode="External"/><Relationship Id="rId3" Type="http://schemas.openxmlformats.org/officeDocument/2006/relationships/hyperlink" Target="https://www.voitanos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6800" y="2329739"/>
            <a:ext cx="8248554" cy="180802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Microsoft Graph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1354" y="4137761"/>
            <a:ext cx="9144000" cy="56052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Swiss Army Knife for Your Enterprise Data in Office 365</a:t>
            </a:r>
          </a:p>
        </p:txBody>
      </p:sp>
    </p:spTree>
    <p:extLst>
      <p:ext uri="{BB962C8B-B14F-4D97-AF65-F5344CB8AC3E}">
        <p14:creationId xmlns:p14="http://schemas.microsoft.com/office/powerpoint/2010/main" val="172578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Microsoft Graph - Request Pattern</a:t>
            </a:r>
            <a:endParaRPr lang="en"/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sz="1800" dirty="0" smtClean="0">
                <a:latin typeface="Courier New" charset="0"/>
                <a:ea typeface="Courier New" charset="0"/>
                <a:cs typeface="Courier New" charset="0"/>
              </a:rPr>
              <a:t>https://graph.microsoft.com/{version}/{resource}?{odata-query-parameters}</a:t>
            </a:r>
          </a:p>
          <a:p>
            <a:r>
              <a:rPr lang="en" dirty="0" smtClean="0"/>
              <a:t>{version}</a:t>
            </a:r>
          </a:p>
          <a:p>
            <a:pPr lvl="1"/>
            <a:r>
              <a:rPr lang="en" dirty="0" smtClean="0"/>
              <a:t>v1.0 | beta</a:t>
            </a:r>
          </a:p>
          <a:p>
            <a:r>
              <a:rPr lang="en" dirty="0" smtClean="0"/>
              <a:t>{resource}</a:t>
            </a:r>
          </a:p>
          <a:p>
            <a:pPr lvl="1"/>
            <a:r>
              <a:rPr lang="en" dirty="0" smtClean="0"/>
              <a:t>groups | users | devices | organization</a:t>
            </a:r>
          </a:p>
          <a:p>
            <a:pPr lvl="1"/>
            <a:r>
              <a:rPr lang="en" dirty="0" smtClean="0"/>
              <a:t>Aliases: me | </a:t>
            </a:r>
            <a:r>
              <a:rPr lang="en" dirty="0" err="1" smtClean="0"/>
              <a:t>myOrganization</a:t>
            </a:r>
            <a:endParaRPr lang="en" dirty="0" smtClean="0"/>
          </a:p>
          <a:p>
            <a:r>
              <a:rPr lang="en" dirty="0" smtClean="0"/>
              <a:t>{</a:t>
            </a:r>
            <a:r>
              <a:rPr lang="en" dirty="0" err="1" smtClean="0"/>
              <a:t>odata</a:t>
            </a:r>
            <a:r>
              <a:rPr lang="en" dirty="0" smtClean="0"/>
              <a:t>-query-parameters}</a:t>
            </a:r>
          </a:p>
          <a:p>
            <a:pPr lvl="1"/>
            <a:r>
              <a:rPr lang="en" dirty="0" smtClean="0"/>
              <a:t>Format results: $select | $</a:t>
            </a:r>
            <a:r>
              <a:rPr lang="en" dirty="0" err="1" smtClean="0"/>
              <a:t>orderby</a:t>
            </a:r>
            <a:endParaRPr lang="en" dirty="0" smtClean="0"/>
          </a:p>
          <a:p>
            <a:pPr lvl="1"/>
            <a:r>
              <a:rPr lang="en" dirty="0" smtClean="0"/>
              <a:t>Control results: $filter | $expand</a:t>
            </a:r>
          </a:p>
          <a:p>
            <a:pPr lvl="1"/>
            <a:r>
              <a:rPr lang="en" dirty="0" smtClean="0"/>
              <a:t>Paging: $top | $skip | $</a:t>
            </a:r>
            <a:r>
              <a:rPr lang="en" dirty="0" err="1" smtClean="0"/>
              <a:t>skiptoken</a:t>
            </a:r>
            <a:endParaRPr lang="en" dirty="0" smtClean="0"/>
          </a:p>
          <a:p>
            <a:pPr lvl="1"/>
            <a:r>
              <a:rPr lang="en" dirty="0" smtClean="0"/>
              <a:t>$count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5858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sz="4000" dirty="0"/>
              <a:t>Authorization &amp; Authentication for the  Microsoft Graph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Exploring the Microsoft Graph</a:t>
            </a:r>
            <a:endParaRPr lang="en"/>
          </a:p>
        </p:txBody>
      </p:sp>
      <p:sp>
        <p:nvSpPr>
          <p:cNvPr id="146" name="Shape 146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dirty="0" smtClean="0"/>
              <a:t>Graph Explorer</a:t>
            </a:r>
          </a:p>
          <a:p>
            <a:r>
              <a:rPr lang="en" dirty="0" smtClean="0">
                <a:hlinkClick r:id="rId3"/>
              </a:rPr>
              <a:t>https://graph.microsoft.io/en-us/graph-explorer</a:t>
            </a:r>
          </a:p>
          <a:p>
            <a:r>
              <a:rPr lang="en" dirty="0" smtClean="0"/>
              <a:t>Browser based interface</a:t>
            </a:r>
          </a:p>
          <a:p>
            <a:r>
              <a:rPr lang="en" dirty="0" smtClean="0"/>
              <a:t>Issue HTTP requests and see response</a:t>
            </a:r>
          </a:p>
          <a:p>
            <a:r>
              <a:rPr lang="en" dirty="0" smtClean="0"/>
              <a:t>Easy authentication</a:t>
            </a:r>
          </a:p>
          <a:p>
            <a:r>
              <a:rPr lang="en" dirty="0" smtClean="0"/>
              <a:t>No need to manually edit headers</a:t>
            </a:r>
          </a:p>
          <a:p>
            <a:r>
              <a:rPr lang="en" dirty="0" smtClean="0"/>
              <a:t>Advantages</a:t>
            </a:r>
          </a:p>
          <a:p>
            <a:pPr lvl="1"/>
            <a:r>
              <a:rPr lang="en" dirty="0" smtClean="0"/>
              <a:t>Ideal for quick exploring</a:t>
            </a:r>
          </a:p>
          <a:p>
            <a:pPr lvl="1"/>
            <a:r>
              <a:rPr lang="en" dirty="0" smtClean="0"/>
              <a:t>No app creation needed</a:t>
            </a:r>
          </a:p>
          <a:p>
            <a:pPr lvl="1"/>
            <a:r>
              <a:rPr lang="en" dirty="0" smtClean="0"/>
              <a:t>No install needed</a:t>
            </a:r>
          </a:p>
          <a:p>
            <a:r>
              <a:rPr lang="en" dirty="0" smtClean="0"/>
              <a:t>Disadvantages</a:t>
            </a:r>
          </a:p>
          <a:p>
            <a:pPr lvl="1"/>
            <a:r>
              <a:rPr lang="en" dirty="0" smtClean="0"/>
              <a:t>Only supports testing the endpoint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Postman</a:t>
            </a:r>
          </a:p>
          <a:p>
            <a:r>
              <a:rPr lang="en" dirty="0">
                <a:hlinkClick r:id="rId2"/>
              </a:rPr>
              <a:t>https://www.getpostman.com</a:t>
            </a:r>
          </a:p>
          <a:p>
            <a:r>
              <a:rPr lang="en" dirty="0"/>
              <a:t>Chrome extension | Mac app</a:t>
            </a:r>
          </a:p>
          <a:p>
            <a:r>
              <a:rPr lang="en" dirty="0"/>
              <a:t>Full control over HTTP request</a:t>
            </a:r>
          </a:p>
          <a:p>
            <a:r>
              <a:rPr lang="en" dirty="0"/>
              <a:t>Manual authentication</a:t>
            </a:r>
          </a:p>
          <a:p>
            <a:r>
              <a:rPr lang="en" dirty="0"/>
              <a:t>Advantages</a:t>
            </a:r>
          </a:p>
          <a:p>
            <a:pPr lvl="1"/>
            <a:r>
              <a:rPr lang="en" dirty="0"/>
              <a:t>Create same request as you would in custom code, without the overhead of a project</a:t>
            </a:r>
          </a:p>
          <a:p>
            <a:pPr lvl="1"/>
            <a:r>
              <a:rPr lang="en" dirty="0"/>
              <a:t>Save previous queries in collections</a:t>
            </a:r>
          </a:p>
          <a:p>
            <a:r>
              <a:rPr lang="en" dirty="0"/>
              <a:t>Disadvantages</a:t>
            </a:r>
          </a:p>
          <a:p>
            <a:pPr lvl="1"/>
            <a:r>
              <a:rPr lang="en" dirty="0"/>
              <a:t>Have to create the full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5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DEMO:</a:t>
            </a:r>
            <a:br>
              <a:rPr lang="en-US" smtClean="0"/>
            </a:br>
            <a:r>
              <a:rPr lang="en" smtClean="0"/>
              <a:t>Exploring Microsoft Grap</a:t>
            </a:r>
            <a:r>
              <a:rPr lang="en-US" smtClean="0"/>
              <a:t>h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126881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Resources</a:t>
            </a:r>
            <a:endParaRPr lang="en"/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Microsoft Graph</a:t>
            </a:r>
          </a:p>
          <a:p>
            <a:pPr lvl="1"/>
            <a:r>
              <a:rPr lang="en" dirty="0" smtClean="0">
                <a:hlinkClick r:id="rId3"/>
              </a:rPr>
              <a:t>http</a:t>
            </a:r>
            <a:r>
              <a:rPr lang="en" dirty="0" smtClean="0">
                <a:hlinkClick r:id="rId3"/>
              </a:rPr>
              <a:t>://</a:t>
            </a:r>
            <a:r>
              <a:rPr lang="en" dirty="0" smtClean="0">
                <a:hlinkClick r:id="rId3"/>
              </a:rPr>
              <a:t>graph.microsoft.io</a:t>
            </a:r>
            <a:endParaRPr lang="en" dirty="0" smtClean="0"/>
          </a:p>
          <a:p>
            <a:endParaRPr lang="en-US" dirty="0" smtClean="0"/>
          </a:p>
          <a:p>
            <a:r>
              <a:rPr lang="en" dirty="0" smtClean="0"/>
              <a:t>Sample Code &amp; Applications</a:t>
            </a:r>
          </a:p>
          <a:p>
            <a:pPr lvl="1"/>
            <a:r>
              <a:rPr lang="en" dirty="0" smtClean="0">
                <a:hlinkClick r:id="rId4"/>
              </a:rPr>
              <a:t>https://github.com/microsoftgraph</a:t>
            </a:r>
            <a:r>
              <a:rPr lang="en" dirty="0" smtClean="0"/>
              <a:t>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54458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7706" y="2575399"/>
            <a:ext cx="9144000" cy="1808022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7706" y="4383421"/>
            <a:ext cx="9144000" cy="560529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039883" y="1034087"/>
            <a:ext cx="2801823" cy="2673690"/>
          </a:xfrm>
          <a:prstGeom prst="rect">
            <a:avLst/>
          </a:prstGeom>
          <a:blipFill dpi="0" rotWithShape="1">
            <a:blip r:embed="rId2"/>
            <a:srcRect/>
            <a:stretch>
              <a:fillRect l="-3369" t="1" r="-1961" b="-79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3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/>
              <a:t>Microsoft MVP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/>
              <a:t>Office Development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/>
              <a:t>Office Servers &amp; Services</a:t>
            </a:r>
          </a:p>
          <a:p>
            <a:pPr algn="just">
              <a:lnSpc>
                <a:spcPct val="150000"/>
              </a:lnSpc>
            </a:pPr>
            <a:r>
              <a:rPr lang="en-US" sz="2000" dirty="0"/>
              <a:t>Co-Host, Microsoft Cloud Show</a:t>
            </a:r>
          </a:p>
          <a:p>
            <a:pPr lvl="1" algn="just">
              <a:lnSpc>
                <a:spcPct val="150000"/>
              </a:lnSpc>
            </a:pPr>
            <a:r>
              <a:rPr lang="en-US" sz="1600" dirty="0">
                <a:hlinkClick r:id="rId2"/>
              </a:rPr>
              <a:t>http://www.MicrosoftCloudShow.com</a:t>
            </a:r>
            <a:r>
              <a:rPr lang="en-US" sz="1600" dirty="0"/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2000" dirty="0" smtClean="0"/>
              <a:t>Voitanos | on-demand video training</a:t>
            </a:r>
            <a:endParaRPr lang="en-US" sz="2000" dirty="0"/>
          </a:p>
          <a:p>
            <a:pPr lvl="1" algn="just">
              <a:lnSpc>
                <a:spcPct val="150000"/>
              </a:lnSpc>
            </a:pPr>
            <a:r>
              <a:rPr lang="en-US" sz="1600" dirty="0" smtClean="0">
                <a:hlinkClick r:id="rId3"/>
              </a:rPr>
              <a:t>https://www.voitanos.io</a:t>
            </a:r>
            <a:r>
              <a:rPr lang="en-US" sz="1600" dirty="0" smtClean="0"/>
              <a:t>   |   @</a:t>
            </a:r>
            <a:r>
              <a:rPr lang="en-US" sz="1600" dirty="0" err="1" smtClean="0"/>
              <a:t>voitanos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03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Agenda</a:t>
            </a:r>
            <a:endParaRPr lang="en"/>
          </a:p>
        </p:txBody>
      </p:sp>
      <p:sp>
        <p:nvSpPr>
          <p:cNvPr id="66" name="Shape 66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mtClean="0"/>
              <a:t>What is the Microsoft Graph?</a:t>
            </a:r>
          </a:p>
          <a:p>
            <a:r>
              <a:rPr lang="en" smtClean="0"/>
              <a:t>Calling the Microsoft Graph</a:t>
            </a:r>
          </a:p>
          <a:p>
            <a:r>
              <a:rPr lang="en" smtClean="0"/>
              <a:t>Authentication &amp; Authorization</a:t>
            </a:r>
          </a:p>
          <a:p>
            <a:r>
              <a:rPr lang="en" smtClean="0"/>
              <a:t>Resources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 smtClean="0"/>
              <a:t>Understanding</a:t>
            </a:r>
            <a:endParaRPr lang="en-US" dirty="0" smtClean="0"/>
          </a:p>
          <a:p>
            <a:r>
              <a:rPr lang="en" dirty="0" smtClean="0"/>
              <a:t>Microsoft </a:t>
            </a:r>
            <a:r>
              <a:rPr lang="en" dirty="0" smtClean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In the beginning...</a:t>
            </a:r>
            <a:endParaRPr lang="en"/>
          </a:p>
        </p:txBody>
      </p:sp>
      <p:sp>
        <p:nvSpPr>
          <p:cNvPr id="78" name="Shape 78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mtClean="0"/>
              <a:t>Initially we had multiple services for different silos of data</a:t>
            </a:r>
          </a:p>
          <a:p>
            <a:r>
              <a:rPr lang="en" smtClean="0"/>
              <a:t>Users: Azure AD Graph</a:t>
            </a:r>
          </a:p>
          <a:p>
            <a:r>
              <a:rPr lang="en" smtClean="0"/>
              <a:t>Mail / Calendar / Contacts: Exchange / Outlook</a:t>
            </a:r>
          </a:p>
          <a:p>
            <a:r>
              <a:rPr lang="en" smtClean="0"/>
              <a:t>OneDrive &amp; OneDrive for Business</a:t>
            </a:r>
          </a:p>
          <a:p>
            <a:r>
              <a:rPr lang="en" smtClean="0"/>
              <a:t>OneNote</a:t>
            </a:r>
          </a:p>
          <a:p>
            <a:r>
              <a:rPr lang="en" smtClean="0"/>
              <a:t>Each API endpoint required a new OAuth2 bearer token</a:t>
            </a:r>
          </a:p>
          <a:p>
            <a:r>
              <a:rPr lang="en" smtClean="0"/>
              <a:t>All relationships had to be handed in code</a:t>
            </a:r>
          </a:p>
          <a:p>
            <a:r>
              <a:rPr lang="en" smtClean="0"/>
              <a:t>Discoverability of the APIs was challenging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22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74" y="0"/>
            <a:ext cx="6898453" cy="6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3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Advantages to Using Microsoft Graph</a:t>
            </a:r>
            <a:endParaRPr lang="en"/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smtClean="0"/>
              <a:t>Well known service resource ID’s &amp; endpoints</a:t>
            </a:r>
          </a:p>
          <a:p>
            <a:r>
              <a:rPr lang="en" smtClean="0"/>
              <a:t>Eliminates need for endpoint discovery</a:t>
            </a:r>
          </a:p>
          <a:p>
            <a:r>
              <a:rPr lang="en" smtClean="0"/>
              <a:t>Unified REST API</a:t>
            </a:r>
          </a:p>
          <a:p>
            <a:r>
              <a:rPr lang="en" smtClean="0"/>
              <a:t>Only need a single token for multiple services</a:t>
            </a:r>
          </a:p>
          <a:p>
            <a:r>
              <a:rPr lang="en" smtClean="0"/>
              <a:t>Consistent property naming schemes</a:t>
            </a:r>
          </a:p>
          <a:p>
            <a:r>
              <a:rPr lang="en" smtClean="0"/>
              <a:t>Contextual relationships</a:t>
            </a:r>
          </a:p>
          <a:p>
            <a:r>
              <a:rPr lang="en" smtClean="0"/>
              <a:t>Integrated direct navigation between silo’ed services</a:t>
            </a:r>
          </a:p>
          <a:p>
            <a:r>
              <a:rPr lang="en" smtClean="0"/>
              <a:t>Versioned endpoints - v1.0 &amp; beta (more in the future)</a:t>
            </a:r>
          </a:p>
          <a:p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2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dirty="0"/>
              <a:t>Developing with </a:t>
            </a:r>
            <a:r>
              <a:rPr lang="en" dirty="0" smtClean="0"/>
              <a:t>the</a:t>
            </a:r>
            <a:endParaRPr lang="en-US" dirty="0" smtClean="0"/>
          </a:p>
          <a:p>
            <a:r>
              <a:rPr lang="en" dirty="0" smtClean="0"/>
              <a:t>Microsoft </a:t>
            </a:r>
            <a:r>
              <a:rPr lang="en" dirty="0"/>
              <a:t>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Developing with Microsoft Graph - Overview</a:t>
            </a:r>
            <a:endParaRPr lang="en"/>
          </a:p>
        </p:txBody>
      </p:sp>
      <p:sp>
        <p:nvSpPr>
          <p:cNvPr id="102" name="Shape 10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 smtClean="0"/>
              <a:t>HTTP verbs dictate the request intent: GET | POST | PATCH | PUT | DELETE</a:t>
            </a:r>
          </a:p>
          <a:p>
            <a:endParaRPr lang="en" dirty="0" smtClean="0"/>
          </a:p>
          <a:p>
            <a:r>
              <a:rPr lang="en" dirty="0" smtClean="0"/>
              <a:t>Requests must be authenticated</a:t>
            </a:r>
          </a:p>
          <a:p>
            <a:endParaRPr lang="en" dirty="0" smtClean="0"/>
          </a:p>
          <a:p>
            <a:r>
              <a:rPr lang="en" dirty="0" smtClean="0"/>
              <a:t>Get full entity details supported using $metadata</a:t>
            </a:r>
          </a:p>
          <a:p>
            <a:pPr lvl="1"/>
            <a:r>
              <a:rPr lang="en" dirty="0" smtClean="0">
                <a:hlinkClick r:id="rId3" invalidUrl="https://graph.microsoft.com/{version}/$metadata"/>
              </a:rPr>
              <a:t>https://graph.microsoft.com/{version}/$metadata</a:t>
            </a:r>
            <a:endParaRPr lang="en" dirty="0">
              <a:hlinkClick r:id="rId4" invalidUrl="https://graph.microsoft.com/{version}/$metadata"/>
            </a:endParaRPr>
          </a:p>
        </p:txBody>
      </p:sp>
    </p:spTree>
    <p:extLst>
      <p:ext uri="{BB962C8B-B14F-4D97-AF65-F5344CB8AC3E}">
        <p14:creationId xmlns:p14="http://schemas.microsoft.com/office/powerpoint/2010/main" val="254590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-deck-template" id="{A5DBFFB3-581B-9B4C-BEF8-6732029C54A0}" vid="{F63091DC-43EB-C140-9F70-5E86E220B7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DD3434039AA143A51B19E6326843D7" ma:contentTypeVersion="0" ma:contentTypeDescription="Create a new document." ma:contentTypeScope="" ma:versionID="3a7a939c909ce0b4ca9bd507ecea8a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75dc42b84073beea278fb990759be0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AB93D3-A385-49E4-80EF-46F7A0C83EA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E67ADE-408D-4F62-B496-1C08FE234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E7FAC58-46DE-4215-8ADB-92F008C979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slide-deck-template</Template>
  <TotalTime>94</TotalTime>
  <Words>514</Words>
  <Application>Microsoft Macintosh PowerPoint</Application>
  <PresentationFormat>Widescreen</PresentationFormat>
  <Paragraphs>111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Average</vt:lpstr>
      <vt:lpstr>Calibri</vt:lpstr>
      <vt:lpstr>Courier New</vt:lpstr>
      <vt:lpstr>Fira Sans</vt:lpstr>
      <vt:lpstr>Omnes</vt:lpstr>
      <vt:lpstr>Office Theme</vt:lpstr>
      <vt:lpstr>Microsoft Graph</vt:lpstr>
      <vt:lpstr>PowerPoint Presentation</vt:lpstr>
      <vt:lpstr>Agenda</vt:lpstr>
      <vt:lpstr>PowerPoint Presentation</vt:lpstr>
      <vt:lpstr>In the beginning...</vt:lpstr>
      <vt:lpstr>PowerPoint Presentation</vt:lpstr>
      <vt:lpstr>Advantages to Using Microsoft Graph</vt:lpstr>
      <vt:lpstr>PowerPoint Presentation</vt:lpstr>
      <vt:lpstr>Developing with Microsoft Graph - Overview</vt:lpstr>
      <vt:lpstr>Microsoft Graph - Request Pattern</vt:lpstr>
      <vt:lpstr>PowerPoint Presentation</vt:lpstr>
      <vt:lpstr>Exploring the Microsoft Graph</vt:lpstr>
      <vt:lpstr>Postman</vt:lpstr>
      <vt:lpstr>PowerPoint Presentation</vt:lpstr>
      <vt:lpstr>Resources</vt:lpstr>
      <vt:lpstr>THANK YOU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PRESENTATION TITLE</dc:title>
  <dc:creator>Andrew Connell</dc:creator>
  <cp:lastModifiedBy>Andrew Connell</cp:lastModifiedBy>
  <cp:revision>13</cp:revision>
  <dcterms:created xsi:type="dcterms:W3CDTF">2017-03-19T22:39:43Z</dcterms:created>
  <dcterms:modified xsi:type="dcterms:W3CDTF">2017-04-02T18:44:25Z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0x0101005EDD3434039AA143A51B19E6326843D7</vt:lpwstr>
  </property>
</Properties>
</file>